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7" r:id="rId4"/>
    <p:sldId id="264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38D86C9-087B-7378-A1F5-F8605047BE73}" name="Jennifer Nelligan" initials="JN" userId="S::jen-nelligan@nacdnet.org::e8c526be-4afa-41f4-96d1-9d4b806a22b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6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>
      <p:cViewPr varScale="1">
        <p:scale>
          <a:sx n="100" d="100"/>
          <a:sy n="100" d="100"/>
        </p:scale>
        <p:origin x="36" y="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C1F73-28C2-4693-8D2F-FFF5601F12D0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AC9BB-3696-41C9-BD9D-F78E9C53F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99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47F8-0B66-4486-915C-7D86AA458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7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2BD5-51C5-4004-9B58-C39DAB1A79C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47F8-0B66-4486-915C-7D86AA458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27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2BD5-51C5-4004-9B58-C39DAB1A79C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47F8-0B66-4486-915C-7D86AA458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4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2BD5-51C5-4004-9B58-C39DAB1A79C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47F8-0B66-4486-915C-7D86AA458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0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2BD5-51C5-4004-9B58-C39DAB1A79C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47F8-0B66-4486-915C-7D86AA458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9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2BD5-51C5-4004-9B58-C39DAB1A79C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47F8-0B66-4486-915C-7D86AA458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6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2BD5-51C5-4004-9B58-C39DAB1A79C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47F8-0B66-4486-915C-7D86AA458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2BD5-51C5-4004-9B58-C39DAB1A79C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47F8-0B66-4486-915C-7D86AA458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3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2BD5-51C5-4004-9B58-C39DAB1A79C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47F8-0B66-4486-915C-7D86AA458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5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2BD5-51C5-4004-9B58-C39DAB1A79C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47F8-0B66-4486-915C-7D86AA458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5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2BD5-51C5-4004-9B58-C39DAB1A79C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47F8-0B66-4486-915C-7D86AA458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4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DCA1826-DF5B-4B56-BB89-40EF234BC7FB}"/>
              </a:ext>
            </a:extLst>
          </p:cNvPr>
          <p:cNvGrpSpPr/>
          <p:nvPr userDrawn="1"/>
        </p:nvGrpSpPr>
        <p:grpSpPr>
          <a:xfrm>
            <a:off x="3352800" y="152400"/>
            <a:ext cx="9067800" cy="1110000"/>
            <a:chOff x="0" y="0"/>
            <a:chExt cx="9144000" cy="111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938EC38-5164-4583-A597-F12DBD94D999}"/>
                </a:ext>
              </a:extLst>
            </p:cNvPr>
            <p:cNvSpPr/>
            <p:nvPr/>
          </p:nvSpPr>
          <p:spPr>
            <a:xfrm>
              <a:off x="0" y="0"/>
              <a:ext cx="9144000" cy="1110000"/>
            </a:xfrm>
            <a:prstGeom prst="rect">
              <a:avLst/>
            </a:prstGeom>
            <a:solidFill>
              <a:srgbClr val="1566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73D5A4C-363E-45D2-9112-4CB376FEC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1"/>
              <a:ext cx="1499542" cy="1109999"/>
            </a:xfrm>
            <a:prstGeom prst="rect">
              <a:avLst/>
            </a:prstGeom>
          </p:spPr>
        </p:pic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62BD5-51C5-4004-9B58-C39DAB1A79C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147F8-0B66-4486-915C-7D86AA458774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0" y="152400"/>
            <a:ext cx="9067800" cy="1110000"/>
            <a:chOff x="0" y="0"/>
            <a:chExt cx="9144000" cy="1110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110000"/>
            </a:xfrm>
            <a:prstGeom prst="rect">
              <a:avLst/>
            </a:prstGeom>
            <a:solidFill>
              <a:srgbClr val="1566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1"/>
              <a:ext cx="1499542" cy="1109999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6230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751012"/>
            <a:ext cx="10363200" cy="2973387"/>
          </a:xfrm>
        </p:spPr>
        <p:txBody>
          <a:bodyPr>
            <a:normAutofit/>
          </a:bodyPr>
          <a:lstStyle/>
          <a:p>
            <a:r>
              <a:rPr lang="en-US" b="1" dirty="0"/>
              <a:t>Strengthening Grassroots Leadership &amp; Capacity to Scale Climate Smart Systems and Facilitate Historically Underserved Producers’ Access to Markets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724400"/>
            <a:ext cx="8534400" cy="1143000"/>
          </a:xfrm>
        </p:spPr>
        <p:txBody>
          <a:bodyPr>
            <a:normAutofit fontScale="92500" lnSpcReduction="20000"/>
          </a:bodyPr>
          <a:lstStyle/>
          <a:p>
            <a:r>
              <a:rPr lang="en-US" sz="4700" b="1" u="sng" dirty="0">
                <a:solidFill>
                  <a:schemeClr val="bg1">
                    <a:lumMod val="95000"/>
                  </a:schemeClr>
                </a:solidFill>
              </a:rPr>
              <a:t>NACD’s Climate Smart Grant</a:t>
            </a:r>
          </a:p>
          <a:p>
            <a:r>
              <a:rPr lang="en-US" sz="3300" b="1" dirty="0">
                <a:solidFill>
                  <a:schemeClr val="bg1">
                    <a:lumMod val="95000"/>
                  </a:schemeClr>
                </a:solidFill>
              </a:rPr>
              <a:t>October 2022</a:t>
            </a:r>
            <a:endParaRPr lang="en-US" sz="3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75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42DC2-D0CD-4194-AB07-1B1B4774D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2C2DC9-D860-446E-B765-65036EBEE998}"/>
              </a:ext>
            </a:extLst>
          </p:cNvPr>
          <p:cNvSpPr txBox="1"/>
          <p:nvPr/>
        </p:nvSpPr>
        <p:spPr>
          <a:xfrm flipH="1">
            <a:off x="457200" y="2057400"/>
            <a:ext cx="11277599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3200" dirty="0"/>
              <a:t>USDA announced 70 awards for up to $2.8 billion on September 14. 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3200" dirty="0"/>
              <a:t>NACD’s funding ceiling is up to $90 million</a:t>
            </a:r>
            <a:r>
              <a:rPr lang="en-US" sz="3200" dirty="0">
                <a:solidFill>
                  <a:srgbClr val="C00000"/>
                </a:solidFill>
              </a:rPr>
              <a:t>.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3200" dirty="0"/>
              <a:t>Negotiations with USDA are scheduled for October 20. Programming and funding are therefore subject to change.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3200" dirty="0"/>
              <a:t>Awardees are not authorized to incur pre-award costs. </a:t>
            </a:r>
            <a:endParaRPr lang="en-US" sz="3200" strike="sngStrike" dirty="0"/>
          </a:p>
        </p:txBody>
      </p:sp>
    </p:spTree>
    <p:extLst>
      <p:ext uri="{BB962C8B-B14F-4D97-AF65-F5344CB8AC3E}">
        <p14:creationId xmlns:p14="http://schemas.microsoft.com/office/powerpoint/2010/main" val="2211399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42DC2-D0CD-4194-AB07-1B1B4774D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/>
              <a:t>USDA Objectives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52E76F-40F8-2F87-7DDE-EE096ED35827}"/>
              </a:ext>
            </a:extLst>
          </p:cNvPr>
          <p:cNvSpPr txBox="1"/>
          <p:nvPr/>
        </p:nvSpPr>
        <p:spPr>
          <a:xfrm>
            <a:off x="876300" y="1676400"/>
            <a:ext cx="10439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Support the production and marketing of climate-smart commodities through a set of pilot projects that provide voluntary incentives to producers and landowners, including early adopters to: </a:t>
            </a:r>
          </a:p>
          <a:p>
            <a:endParaRPr lang="en-US" dirty="0"/>
          </a:p>
          <a:p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en-US" sz="2000" b="1" dirty="0"/>
              <a:t>Pilot implementation </a:t>
            </a:r>
            <a:r>
              <a:rPr lang="en-US" sz="2000" dirty="0"/>
              <a:t>of climate-smart production practices, activities, and systems working lands on a large-scale, including meaningful involvement of small and historically underserved producers, </a:t>
            </a:r>
          </a:p>
          <a:p>
            <a:pPr marL="800100" lvl="1" indent="-342900">
              <a:buFont typeface="+mj-lt"/>
              <a:buAutoNum type="arabicPeriod"/>
            </a:pP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en-US" sz="2000" b="1" dirty="0"/>
              <a:t>Measure/quantify, monitor and verify </a:t>
            </a:r>
            <a:r>
              <a:rPr lang="en-US" sz="2000" dirty="0"/>
              <a:t>carbon and GHG benefits associated with these practices, and</a:t>
            </a:r>
          </a:p>
          <a:p>
            <a:pPr marL="800100" lvl="1" indent="-342900">
              <a:buFont typeface="+mj-lt"/>
              <a:buAutoNum type="arabicPeriod"/>
            </a:pP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Develop </a:t>
            </a:r>
            <a:r>
              <a:rPr lang="en-US" sz="2000" b="1" dirty="0"/>
              <a:t>markets</a:t>
            </a:r>
            <a:r>
              <a:rPr lang="en-US" sz="2000" dirty="0"/>
              <a:t> and promote the resulting climate-smart commodities. </a:t>
            </a:r>
          </a:p>
        </p:txBody>
      </p:sp>
    </p:spTree>
    <p:extLst>
      <p:ext uri="{BB962C8B-B14F-4D97-AF65-F5344CB8AC3E}">
        <p14:creationId xmlns:p14="http://schemas.microsoft.com/office/powerpoint/2010/main" val="104810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A45CB-4054-B74D-D046-C861A2388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NACD Project Objectives and Goals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FEF71-FF03-D400-BC88-1A4DC0FB9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USDA’s historic investment in the production of climate-smart commodities will spur demand; however, markets must be developed and sustained over time. NACD, through its project partners and network of 3,000 conservation districts, will advance 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grassroots efforts that ensure producers and local communities are prepared to meet growing demand and have access to climate-smart commodity markets. Our goal is to leave no producer behind.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500"/>
              </a:spcAft>
              <a:buFont typeface="+mj-lt"/>
              <a:buAutoNum type="arabicPeriod"/>
            </a:pPr>
            <a:endParaRPr lang="en-US" sz="1800" u="sng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5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Generate interest and momentum within individual communities across the nation.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500"/>
              </a:spcAft>
            </a:pP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5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Spur individual action via technical assistance, conservation planning, and financial assistance incentives. </a:t>
            </a:r>
          </a:p>
          <a:p>
            <a:pPr algn="just">
              <a:spcBef>
                <a:spcPts val="0"/>
              </a:spcBef>
              <a:spcAft>
                <a:spcPts val="500"/>
              </a:spcAft>
            </a:pP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5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 sound data to inform producers’ decision-making processes.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Cultivate trust building in and growth of conservation systems, implementation, and markets.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645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9AC20-9647-282A-133A-0DFD46AC0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NACD Programming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6C5C83A-4FE7-213C-9C83-71A9DCFCC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68810"/>
              </p:ext>
            </p:extLst>
          </p:nvPr>
        </p:nvGraphicFramePr>
        <p:xfrm>
          <a:off x="495300" y="1462722"/>
          <a:ext cx="112014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636109009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3624063856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9826207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Advance Pilots to Scale Implementation</a:t>
                      </a:r>
                    </a:p>
                    <a:p>
                      <a:pPr algn="ctr"/>
                      <a:r>
                        <a:rPr lang="en-US" dirty="0"/>
                        <a:t>of Climate-Smart Practices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Carbon and GHG Quantification </a:t>
                      </a:r>
                    </a:p>
                    <a:p>
                      <a:pPr algn="ctr"/>
                      <a:r>
                        <a:rPr lang="en-US" dirty="0"/>
                        <a:t>&amp; MMRV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Market Facilitation &amp; Access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069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NACD Pass-Through Grant Program </a:t>
                      </a:r>
                    </a:p>
                    <a:p>
                      <a:pPr marL="742950" lvl="1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Emphasis on pilots and innovation </a:t>
                      </a:r>
                    </a:p>
                    <a:p>
                      <a:pPr marL="742950" lvl="1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Provides funding for technical and financial assistance </a:t>
                      </a:r>
                    </a:p>
                    <a:p>
                      <a:pPr marL="742950" lvl="1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Includes local, state, or regional market facilitation and access</a:t>
                      </a:r>
                    </a:p>
                    <a:p>
                      <a:pPr marL="742950" lvl="1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Requires quantification and MRV plans </a:t>
                      </a:r>
                    </a:p>
                    <a:p>
                      <a:pPr marL="742950" lvl="1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Significant equity and access components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i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dirty="0"/>
                        <a:t>Enhanced Technical Assistance Model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Data democratization initiative with </a:t>
                      </a:r>
                      <a:r>
                        <a:rPr lang="en-US" sz="1600" dirty="0" err="1"/>
                        <a:t>HabiTerre</a:t>
                      </a:r>
                      <a:r>
                        <a:rPr lang="en-US" sz="1600" dirty="0"/>
                        <a:t> (Farm Carbon reports)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/>
                        <a:t>HabiTerre</a:t>
                      </a:r>
                      <a:r>
                        <a:rPr lang="en-US" sz="1600" dirty="0"/>
                        <a:t> Quantification Modeling and comparison to COMET (producers may also utilize another model or ecosystem service)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Remote sensing to support monitoring and verification of practices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National programming and educational opportunities to keep associations and districts informed of evolving trends, standards, and market opportunities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Stakeholder roundtables with the goal of advancing equity, access, and inclusions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National information sharing hub for grant and project opportunities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Expanded outreach to market players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750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820033"/>
      </p:ext>
    </p:extLst>
  </p:cSld>
  <p:clrMapOvr>
    <a:masterClrMapping/>
  </p:clrMapOvr>
</p:sld>
</file>

<file path=ppt/theme/theme1.xml><?xml version="1.0" encoding="utf-8"?>
<a:theme xmlns:a="http://schemas.openxmlformats.org/drawingml/2006/main" name="NACD PPT template">
  <a:themeElements>
    <a:clrScheme name="NACD">
      <a:dk1>
        <a:sysClr val="windowText" lastClr="000000"/>
      </a:dk1>
      <a:lt1>
        <a:sysClr val="window" lastClr="FFFFFF"/>
      </a:lt1>
      <a:dk2>
        <a:srgbClr val="09589A"/>
      </a:dk2>
      <a:lt2>
        <a:srgbClr val="E7E6E6"/>
      </a:lt2>
      <a:accent1>
        <a:srgbClr val="09589A"/>
      </a:accent1>
      <a:accent2>
        <a:srgbClr val="FFB900"/>
      </a:accent2>
      <a:accent3>
        <a:srgbClr val="1566A8"/>
      </a:accent3>
      <a:accent4>
        <a:srgbClr val="FED046"/>
      </a:accent4>
      <a:accent5>
        <a:srgbClr val="42A3F4"/>
      </a:accent5>
      <a:accent6>
        <a:srgbClr val="A5A5A5"/>
      </a:accent6>
      <a:hlink>
        <a:srgbClr val="09589A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D822F2F-1D5D-43FE-A622-5CE947FE685A}" vid="{D9893F38-B20B-483A-81DE-F55C235473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432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NACD PPT template</vt:lpstr>
      <vt:lpstr>Strengthening Grassroots Leadership &amp; Capacity to Scale Climate Smart Systems and Facilitate Historically Underserved Producers’ Access to Markets</vt:lpstr>
      <vt:lpstr>Current Status</vt:lpstr>
      <vt:lpstr>USDA Objectives </vt:lpstr>
      <vt:lpstr>NACD Project Objectives and Goals </vt:lpstr>
      <vt:lpstr>NACD Programming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 Leader</dc:creator>
  <cp:lastModifiedBy>Meg Leader</cp:lastModifiedBy>
  <cp:revision>8</cp:revision>
  <dcterms:created xsi:type="dcterms:W3CDTF">2022-10-02T16:46:02Z</dcterms:created>
  <dcterms:modified xsi:type="dcterms:W3CDTF">2022-10-04T03:08:27Z</dcterms:modified>
</cp:coreProperties>
</file>